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d45d8d95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d45d8d95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d45d8d95f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d45d8d95f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d45d8d95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d45d8d95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d45d8d95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d45d8d95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45d8d95f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45d8d95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d45d8d95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d45d8d95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d45d8d95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d45d8d95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d45d8d95f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d45d8d95f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d45d8d95f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d45d8d95f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d45d8d95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d45d8d95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d45d8d95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d45d8d95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d45d8d95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d45d8d95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d45d8d95f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d45d8d95f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d45d8d95f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d45d8d95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d45d8d95f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d45d8d95f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d45d8d95f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d45d8d95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d45d8d95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d45d8d95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d45d8d95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d45d8d95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d45d8d95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d45d8d95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d45d8d95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d45d8d95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45d8d95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45d8d95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d45d8d95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d45d8d95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9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80600" y="1826550"/>
            <a:ext cx="87828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300">
                <a:latin typeface="Times New Roman"/>
                <a:ea typeface="Times New Roman"/>
                <a:cs typeface="Times New Roman"/>
                <a:sym typeface="Times New Roman"/>
              </a:rPr>
              <a:t>In Vehicle Coupon Recommendation</a:t>
            </a:r>
            <a:endParaRPr b="1" sz="83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80600" y="2616575"/>
            <a:ext cx="6247800" cy="6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—</a:t>
            </a:r>
            <a:r>
              <a:rPr lang="en" sz="2000"/>
              <a:t>D</a:t>
            </a:r>
            <a:r>
              <a:rPr lang="en" sz="2000"/>
              <a:t>ata Science Capstone Project Presentation</a:t>
            </a:r>
            <a:endParaRPr sz="1700"/>
          </a:p>
        </p:txBody>
      </p:sp>
      <p:sp>
        <p:nvSpPr>
          <p:cNvPr id="74" name="Google Shape;74;p13"/>
          <p:cNvSpPr txBox="1"/>
          <p:nvPr/>
        </p:nvSpPr>
        <p:spPr>
          <a:xfrm>
            <a:off x="7328625" y="3974675"/>
            <a:ext cx="153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Shixin Li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05/28/2021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1501050" y="1133925"/>
            <a:ext cx="6141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Oswald"/>
                <a:ea typeface="Oswald"/>
                <a:cs typeface="Oswald"/>
                <a:sym typeface="Oswald"/>
              </a:rPr>
              <a:t>Data Exploratory Analysis</a:t>
            </a:r>
            <a:endParaRPr b="1" sz="43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738" y="2241175"/>
            <a:ext cx="3184525" cy="205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94400" y="542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EDA </a:t>
            </a:r>
            <a:r>
              <a:rPr lang="en" sz="3500">
                <a:latin typeface="Oswald"/>
                <a:ea typeface="Oswald"/>
                <a:cs typeface="Oswald"/>
                <a:sym typeface="Oswald"/>
              </a:rPr>
              <a:t>— Statistical Data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94400" y="3630700"/>
            <a:ext cx="6463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For using the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coupon, usually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more than 25 mins to drive, not at the same direction as the destination, and the weather is higher than 55 Fahrenheit.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00" y="1247822"/>
            <a:ext cx="6463598" cy="220822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394400" y="4211600"/>
            <a:ext cx="58494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56.7% of data are labeled 1 and 43.3% are labeled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625" y="1504875"/>
            <a:ext cx="1562575" cy="169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39225" y="524350"/>
            <a:ext cx="60489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EDA</a:t>
            </a:r>
            <a:r>
              <a:rPr lang="en" sz="3500">
                <a:latin typeface="Oswald"/>
                <a:ea typeface="Oswald"/>
                <a:cs typeface="Oswald"/>
                <a:sym typeface="Oswald"/>
              </a:rPr>
              <a:t>—Data Visualization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25" y="1244550"/>
            <a:ext cx="4781674" cy="23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725" y="1244550"/>
            <a:ext cx="2795320" cy="235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473075" y="3758700"/>
            <a:ext cx="799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From the plot above, we can see that the feature ‘direction_same’ and ‘direction_opp’ are indicating the same fact, so we should remove one of them.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78975" y="558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EDA—Data Visualization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" y="1366275"/>
            <a:ext cx="1457500" cy="19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700" y="1367400"/>
            <a:ext cx="1307375" cy="19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075" y="1375675"/>
            <a:ext cx="1363425" cy="19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0437" y="1375675"/>
            <a:ext cx="1363400" cy="19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4800" y="1375675"/>
            <a:ext cx="1401450" cy="19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499400" y="3535075"/>
            <a:ext cx="8178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People are more likely to use the coupon when they are going to </a:t>
            </a:r>
            <a:r>
              <a:rPr b="1" lang="en" sz="15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</a:t>
            </a:r>
            <a:r>
              <a:rPr b="1" lang="en" sz="15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urgent</a:t>
            </a:r>
            <a:r>
              <a:rPr b="1" lang="en" sz="15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, in </a:t>
            </a:r>
            <a:r>
              <a:rPr b="1" lang="en" sz="15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sunny day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, the coupon will </a:t>
            </a:r>
            <a:r>
              <a:rPr b="1" lang="en" sz="15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expiration sooner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, the coupon </a:t>
            </a:r>
            <a:r>
              <a:rPr b="1" lang="en" sz="15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restaurant and take away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, driving distance is </a:t>
            </a:r>
            <a:r>
              <a:rPr b="1" lang="en" sz="15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than </a:t>
            </a:r>
            <a:r>
              <a:rPr b="1" lang="en" sz="15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 mins</a:t>
            </a: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 the </a:t>
            </a:r>
            <a:r>
              <a:rPr b="1" lang="en" sz="15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afternoon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. 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6250" y="1375675"/>
            <a:ext cx="1401450" cy="19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2164800" y="1057850"/>
            <a:ext cx="48144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00">
                <a:latin typeface="Oswald"/>
                <a:ea typeface="Oswald"/>
                <a:cs typeface="Oswald"/>
                <a:sym typeface="Oswald"/>
              </a:rPr>
              <a:t>Data Pre-processing</a:t>
            </a:r>
            <a:r>
              <a:rPr lang="en" sz="3500">
                <a:latin typeface="Oswald"/>
                <a:ea typeface="Oswald"/>
                <a:cs typeface="Oswald"/>
                <a:sym typeface="Oswald"/>
              </a:rPr>
              <a:t> 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512" y="2353250"/>
            <a:ext cx="5088976" cy="17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13400" y="56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Create Dummy Variables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552250" y="1380750"/>
            <a:ext cx="54600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After the process of EDA, the data set has 12007 rows and 24 columns.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All features are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categorical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type, then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transfer all of them to dummy variables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After the transformation, the data set now has 113 columns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727750" y="3506650"/>
            <a:ext cx="5109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split the data into training and test set with test size ratio 0.2, now the data is ready for training the model. 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400" y="1911475"/>
            <a:ext cx="3001800" cy="14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2675700" y="1001800"/>
            <a:ext cx="37926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Oswald"/>
                <a:ea typeface="Oswald"/>
                <a:cs typeface="Oswald"/>
                <a:sym typeface="Oswald"/>
              </a:rPr>
              <a:t>Model Selection</a:t>
            </a:r>
            <a:endParaRPr sz="43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325" y="2364425"/>
            <a:ext cx="4831326" cy="1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13400" y="567350"/>
            <a:ext cx="7198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Model Training &amp; Grid Search CV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535050" y="1230275"/>
            <a:ext cx="78426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latin typeface="Times New Roman"/>
                <a:ea typeface="Times New Roman"/>
                <a:cs typeface="Times New Roman"/>
                <a:sym typeface="Times New Roman"/>
              </a:rPr>
              <a:t>Supervised Learning Models: </a:t>
            </a:r>
            <a:endParaRPr b="1" sz="8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 sz="6000">
                <a:latin typeface="Times New Roman"/>
                <a:ea typeface="Times New Roman"/>
                <a:cs typeface="Times New Roman"/>
                <a:sym typeface="Times New Roman"/>
              </a:rPr>
              <a:t>Logistic Regression, Random Forest, K-nearest Neighbors,  Support Vector Machine, Naive Bayes, </a:t>
            </a:r>
            <a:r>
              <a:rPr b="1" lang="en" sz="6000">
                <a:latin typeface="Times New Roman"/>
                <a:ea typeface="Times New Roman"/>
                <a:cs typeface="Times New Roman"/>
                <a:sym typeface="Times New Roman"/>
              </a:rPr>
              <a:t>Gradient Boosting</a:t>
            </a:r>
            <a:endParaRPr b="1"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535050" y="2554675"/>
            <a:ext cx="730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Hyperparameter Optimization：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Grid Search Cro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 Validation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850" y="2211550"/>
            <a:ext cx="2585149" cy="12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401" y="3216363"/>
            <a:ext cx="1396600" cy="140837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535050" y="3542150"/>
            <a:ext cx="380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Metric: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F1-score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35975" y="507150"/>
            <a:ext cx="83685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Result: F1-score and Accuracy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6028925" y="1325050"/>
            <a:ext cx="2718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All model have lower f1-score on negative than positive.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Naive Bayes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 has the lowest f1-score and accuracy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Support Vector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Classifier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 has the highest f1-score, 0.755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Classifier  and Gradient Boosting have the same accuracy, 76%.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25" y="1210900"/>
            <a:ext cx="2767002" cy="341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286" y="1222458"/>
            <a:ext cx="2718000" cy="339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96200" y="584550"/>
            <a:ext cx="8335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Result: ROC-AUC Score &amp; AUC Value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1049350" y="3887725"/>
            <a:ext cx="700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Support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 Vector Classifier Gradient Boosting have the same ROC-AUC Score and AUC Value, 0.75 and 0.83, they are better than 4 models.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875" y="1212750"/>
            <a:ext cx="3461823" cy="25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50" y="1212750"/>
            <a:ext cx="3321648" cy="25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9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425825" y="630225"/>
            <a:ext cx="82773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Contents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93900" y="1680875"/>
            <a:ext cx="5658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Data Information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Model Selection 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234000" y="1125025"/>
            <a:ext cx="26760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Oswald"/>
                <a:ea typeface="Oswald"/>
                <a:cs typeface="Oswald"/>
                <a:sym typeface="Oswald"/>
              </a:rPr>
              <a:t>Conclusion</a:t>
            </a:r>
            <a:endParaRPr sz="43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180" y="2364450"/>
            <a:ext cx="3633651" cy="167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439200" y="498550"/>
            <a:ext cx="5650500" cy="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0">
                <a:latin typeface="Oswald"/>
                <a:ea typeface="Oswald"/>
                <a:cs typeface="Oswald"/>
                <a:sym typeface="Oswald"/>
              </a:rPr>
              <a:t>Conclusions：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758700" y="1075150"/>
            <a:ext cx="6397500" cy="3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Base on the f1-score, ROC-AUC score and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ROC-AUC value, Support Vector Classifier(SVC) is the best model for the In Vehicle Coupon Recommendation Data Set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All features, total 112 dummy variables, are applied to the SVC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The accuracy and f1-score of SVC are 76% and 0.755, they are very close to the GB model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None of the model achieved the Criteria for success, a accuracy of 80%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413350" y="670575"/>
            <a:ext cx="6278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Ideas for Further Re</a:t>
            </a:r>
            <a:r>
              <a:rPr lang="en" sz="3500"/>
              <a:t>search</a:t>
            </a:r>
            <a:endParaRPr sz="3500"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517850" y="1475350"/>
            <a:ext cx="5202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Consider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how much people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usually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spent in meal or drinking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Where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people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are living in,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urban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or rural areas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What kind of food, drink or alco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hol they prefer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 similar research can also applied on the big supermarket,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which can help them allocate the commodity and arrange the shops better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275" y="3110250"/>
            <a:ext cx="2715249" cy="13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9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1737975" y="1119225"/>
            <a:ext cx="36465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The End!!!!!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369825" y="2907200"/>
            <a:ext cx="828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Oswald"/>
                <a:ea typeface="Oswald"/>
                <a:cs typeface="Oswald"/>
                <a:sym typeface="Oswald"/>
              </a:rPr>
              <a:t>Thank you for watching!!!!</a:t>
            </a:r>
            <a:endParaRPr b="1" sz="6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1828750" y="1154175"/>
            <a:ext cx="53094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Problem Statement</a:t>
            </a:r>
            <a:endParaRPr sz="43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025" y="2376000"/>
            <a:ext cx="2009949" cy="16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5535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What is the problem?</a:t>
            </a:r>
            <a:endParaRPr sz="3500"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468825"/>
            <a:ext cx="5235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In what a driving scenario, people would </a:t>
            </a: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accept the recommended catering coupon?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000" y="1120600"/>
            <a:ext cx="3247950" cy="287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27600" y="571500"/>
            <a:ext cx="6811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Who Care About this Problem?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490375"/>
            <a:ext cx="33303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atering Business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* Restaurant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* Coffee Shop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* Bar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…...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425" y="1685225"/>
            <a:ext cx="1834500" cy="16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175" y="3102900"/>
            <a:ext cx="1539576" cy="149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1925" y="1389524"/>
            <a:ext cx="2166799" cy="171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437025" y="732825"/>
            <a:ext cx="8172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What to do? 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45325" y="1849000"/>
            <a:ext cx="7956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Create supervised learning models to predict who would </a:t>
            </a: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accept the recommended coupon in vehicle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Criteria for success:</a:t>
            </a:r>
            <a:r>
              <a:rPr b="1" lang="en" sz="2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Achieving at least 80% accuracy</a:t>
            </a:r>
            <a:endParaRPr b="1" sz="2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826150" y="1243825"/>
            <a:ext cx="36285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Oswald"/>
                <a:ea typeface="Oswald"/>
                <a:cs typeface="Oswald"/>
                <a:sym typeface="Oswald"/>
              </a:rPr>
              <a:t>Data Wrangling</a:t>
            </a:r>
            <a:endParaRPr sz="43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225" y="2375625"/>
            <a:ext cx="3089525" cy="1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50425" y="504250"/>
            <a:ext cx="63216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Data Information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572350" y="1214800"/>
            <a:ext cx="6621900" cy="29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Collected via a survey on Amazon Mechanical Truck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12684 observation, 26 columns with 1 column as label Y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All features are categorical type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Column name: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200" y="3053626"/>
            <a:ext cx="5412449" cy="13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84050" y="542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swald"/>
                <a:ea typeface="Oswald"/>
                <a:cs typeface="Oswald"/>
                <a:sym typeface="Oswald"/>
              </a:rPr>
              <a:t>Data Cleaning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71500" y="1177750"/>
            <a:ext cx="239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Missing Values: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103" y="1670350"/>
            <a:ext cx="2475372" cy="97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571500" y="2695100"/>
            <a:ext cx="376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Column with unique value: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*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ToCouponEGQ5min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0" name="Google Shape;130;p21"/>
          <p:cNvCxnSpPr/>
          <p:nvPr/>
        </p:nvCxnSpPr>
        <p:spPr>
          <a:xfrm>
            <a:off x="3655100" y="1761600"/>
            <a:ext cx="1275600" cy="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1"/>
          <p:cNvSpPr txBox="1"/>
          <p:nvPr/>
        </p:nvSpPr>
        <p:spPr>
          <a:xfrm>
            <a:off x="5053700" y="1464025"/>
            <a:ext cx="339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99.1% of values in the column ‘care’ are missing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, remove this column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3516038" y="1905738"/>
            <a:ext cx="168000" cy="666000"/>
          </a:xfrm>
          <a:prstGeom prst="rightBrace">
            <a:avLst>
              <a:gd fmla="val 50000" name="adj1"/>
              <a:gd fmla="val 5118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>
            <a:off x="3765125" y="2265500"/>
            <a:ext cx="114300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1"/>
          <p:cNvSpPr txBox="1"/>
          <p:nvPr/>
        </p:nvSpPr>
        <p:spPr>
          <a:xfrm>
            <a:off x="5053725" y="2163100"/>
            <a:ext cx="300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4.8%  observations have missing values,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remove these rows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571500" y="3428000"/>
            <a:ext cx="400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74  rows  of duplicate rows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" name="Google Shape;136;p21"/>
          <p:cNvCxnSpPr/>
          <p:nvPr/>
        </p:nvCxnSpPr>
        <p:spPr>
          <a:xfrm flipH="1" rot="10800000">
            <a:off x="4056525" y="3328250"/>
            <a:ext cx="8742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1"/>
          <p:cNvCxnSpPr/>
          <p:nvPr/>
        </p:nvCxnSpPr>
        <p:spPr>
          <a:xfrm>
            <a:off x="4325475" y="3709150"/>
            <a:ext cx="6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1"/>
          <p:cNvSpPr txBox="1"/>
          <p:nvPr/>
        </p:nvSpPr>
        <p:spPr>
          <a:xfrm>
            <a:off x="5053725" y="3133696"/>
            <a:ext cx="209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Remove this column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053725" y="3509050"/>
            <a:ext cx="209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Remove these 74 rows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484050" y="4078950"/>
            <a:ext cx="75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this sept, 12007 rows and 24 columns are left in the data set. </a:t>
            </a:r>
            <a:endParaRPr b="1" sz="2000">
              <a:solidFill>
                <a:srgbClr val="CC41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